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ela Gothic One"/>
      <p:regular r:id="rId15"/>
    </p:embeddedFont>
    <p:embeddedFont>
      <p:font typeface="Dela Gothic One"/>
      <p:regular r:id="rId16"/>
    </p:embeddedFont>
    <p:embeddedFont>
      <p:font typeface="DM Sans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40803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Ecommerce Data Analysis: Key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158377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presentation explores the key metrics and trends within our e-commerce database. We will delve into financial performance, product profitability, and time-based sales patterns to uncover actionable insights.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458420"/>
            <a:ext cx="346591" cy="346591"/>
          </a:xfrm>
          <a:prstGeom prst="roundRect">
            <a:avLst>
              <a:gd name="adj" fmla="val 26380043"/>
            </a:avLst>
          </a:prstGeom>
          <a:solidFill>
            <a:srgbClr val="4D8CD4"/>
          </a:solidFill>
          <a:ln w="7620">
            <a:solidFill>
              <a:srgbClr val="4D4D5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67608" y="5582960"/>
            <a:ext cx="12787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4D4D51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SC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13128" y="5442228"/>
            <a:ext cx="2958465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Sarthak Chaudhary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56172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Database Initialization &amp; Basic Querying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723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Database Setup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58309" y="4323040"/>
            <a:ext cx="6292572" cy="671512"/>
          </a:xfrm>
          <a:prstGeom prst="roundRect">
            <a:avLst>
              <a:gd name="adj" fmla="val 13551"/>
            </a:avLst>
          </a:prstGeom>
          <a:solidFill>
            <a:srgbClr val="460707"/>
          </a:solidFill>
          <a:ln/>
        </p:spPr>
      </p:sp>
      <p:sp>
        <p:nvSpPr>
          <p:cNvPr id="5" name="Shape 3"/>
          <p:cNvSpPr/>
          <p:nvPr/>
        </p:nvSpPr>
        <p:spPr>
          <a:xfrm>
            <a:off x="747593" y="4323040"/>
            <a:ext cx="6314003" cy="671512"/>
          </a:xfrm>
          <a:prstGeom prst="roundRect">
            <a:avLst>
              <a:gd name="adj" fmla="val 4840"/>
            </a:avLst>
          </a:prstGeom>
          <a:solidFill>
            <a:srgbClr val="460707"/>
          </a:solidFill>
          <a:ln/>
        </p:spPr>
      </p:sp>
      <p:sp>
        <p:nvSpPr>
          <p:cNvPr id="6" name="Text 4"/>
          <p:cNvSpPr/>
          <p:nvPr/>
        </p:nvSpPr>
        <p:spPr>
          <a:xfrm>
            <a:off x="964168" y="4485442"/>
            <a:ext cx="58808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 DATABASE Ecommerce; USE Ecommerce;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238274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First, we create and select our e-commerce database. This sets the stage for all subsequent data operations and analysis.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3723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Initial Data View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587139" y="4323040"/>
            <a:ext cx="6292572" cy="671512"/>
          </a:xfrm>
          <a:prstGeom prst="roundRect">
            <a:avLst>
              <a:gd name="adj" fmla="val 13551"/>
            </a:avLst>
          </a:prstGeom>
          <a:solidFill>
            <a:srgbClr val="460707"/>
          </a:solidFill>
          <a:ln/>
        </p:spPr>
      </p:sp>
      <p:sp>
        <p:nvSpPr>
          <p:cNvPr id="10" name="Shape 8"/>
          <p:cNvSpPr/>
          <p:nvPr/>
        </p:nvSpPr>
        <p:spPr>
          <a:xfrm>
            <a:off x="7576423" y="4323040"/>
            <a:ext cx="6314003" cy="671512"/>
          </a:xfrm>
          <a:prstGeom prst="roundRect">
            <a:avLst>
              <a:gd name="adj" fmla="val 4840"/>
            </a:avLst>
          </a:prstGeom>
          <a:solidFill>
            <a:srgbClr val="460707"/>
          </a:solidFill>
          <a:ln/>
        </p:spPr>
      </p:sp>
      <p:sp>
        <p:nvSpPr>
          <p:cNvPr id="11" name="Text 9"/>
          <p:cNvSpPr/>
          <p:nvPr/>
        </p:nvSpPr>
        <p:spPr>
          <a:xfrm>
            <a:off x="7792998" y="4485442"/>
            <a:ext cx="58808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highlight>
                  <a:srgbClr val="46070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 * FROM orders;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7139" y="5238274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command retrieves all records from the 'orders' table. It provides a foundational overview of the data structure and content.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1462" y="391120"/>
            <a:ext cx="8153876" cy="930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Performance Indicator (KPI) Analysis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5981462" y="1604605"/>
            <a:ext cx="8153876" cy="466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$24.8M</a:t>
            </a:r>
            <a:endParaRPr lang="en-US" sz="3650" dirty="0"/>
          </a:p>
        </p:txBody>
      </p:sp>
      <p:sp>
        <p:nvSpPr>
          <p:cNvPr id="5" name="Text 2"/>
          <p:cNvSpPr/>
          <p:nvPr/>
        </p:nvSpPr>
        <p:spPr>
          <a:xfrm>
            <a:off x="9127688" y="2248257"/>
            <a:ext cx="186142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Revenue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5981462" y="2565559"/>
            <a:ext cx="8153876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sum of all sales before discounts.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5981462" y="3286839"/>
            <a:ext cx="8153876" cy="466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$8.3M</a:t>
            </a:r>
            <a:endParaRPr lang="en-US" sz="3650" dirty="0"/>
          </a:p>
        </p:txBody>
      </p:sp>
      <p:sp>
        <p:nvSpPr>
          <p:cNvPr id="8" name="Text 5"/>
          <p:cNvSpPr/>
          <p:nvPr/>
        </p:nvSpPr>
        <p:spPr>
          <a:xfrm>
            <a:off x="9127688" y="3930491"/>
            <a:ext cx="186142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Profit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5981462" y="4247793"/>
            <a:ext cx="8153876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Net earnings after costs and discounts.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5981462" y="4969073"/>
            <a:ext cx="8153876" cy="466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$1.2M</a:t>
            </a:r>
            <a:endParaRPr lang="en-US" sz="3650" dirty="0"/>
          </a:p>
        </p:txBody>
      </p:sp>
      <p:sp>
        <p:nvSpPr>
          <p:cNvPr id="11" name="Text 8"/>
          <p:cNvSpPr/>
          <p:nvPr/>
        </p:nvSpPr>
        <p:spPr>
          <a:xfrm>
            <a:off x="9127688" y="5612725"/>
            <a:ext cx="186142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Discount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5981462" y="5930027"/>
            <a:ext cx="8153876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collective value of discounts offered.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5981462" y="6651307"/>
            <a:ext cx="8153876" cy="466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$16.5M</a:t>
            </a:r>
            <a:endParaRPr lang="en-US" sz="3650" dirty="0"/>
          </a:p>
        </p:txBody>
      </p:sp>
      <p:sp>
        <p:nvSpPr>
          <p:cNvPr id="14" name="Text 11"/>
          <p:cNvSpPr/>
          <p:nvPr/>
        </p:nvSpPr>
        <p:spPr>
          <a:xfrm>
            <a:off x="9127688" y="7294959"/>
            <a:ext cx="186142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Cost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5981462" y="7612261"/>
            <a:ext cx="8153876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cumulative cost of goods sold.</a:t>
            </a: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11574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Category and Product Performance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86607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397" y="3896023"/>
            <a:ext cx="342067" cy="42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48726" y="3940492"/>
            <a:ext cx="411194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Top Revenue Categories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948726" y="4426625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Electronics, Apparel, and Home Goods drive significant sales.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6244709" y="5206603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397" y="5236547"/>
            <a:ext cx="342067" cy="4275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948726" y="5281017"/>
            <a:ext cx="555676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Least Profitable Sub-Categories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6948726" y="5767149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Careful review is needed for these low-margin segments.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7208" y="406360"/>
            <a:ext cx="6053376" cy="486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Time-Based Sales Trends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7208" y="1188006"/>
            <a:ext cx="13595985" cy="76136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17208" y="8967907"/>
            <a:ext cx="13595985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monthly sales trend shows consistent growth over the period. Sales peak in specific months, indicating seasonal patterns. Understanding these trends helps in inventory and marketing planning.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72485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Geographic Revenue Distribution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475190"/>
            <a:ext cx="7627382" cy="3745706"/>
          </a:xfrm>
          <a:prstGeom prst="roundRect">
            <a:avLst>
              <a:gd name="adj" fmla="val 242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2329" y="2482810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68904" y="2620328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State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278785" y="2620328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Revenue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2329" y="3104555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68904" y="324207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California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278785" y="324207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$5.2M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2329" y="3726299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68904" y="3863816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New York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278785" y="3863816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$3.8M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252329" y="4348043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68904" y="4485561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Texas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0278785" y="4485561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$2.5M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6252329" y="4969788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68904" y="5107305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Florida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10278785" y="5107305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$2.1M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6252329" y="5591532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468904" y="572904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Illinois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10278785" y="572904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$1.8M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6244709" y="6464618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Geographic analysis reveals top-performing states by revenue. California leads, followed by New York and Texas. This data can inform targeted marketing campaigns.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204" y="562451"/>
            <a:ext cx="7712392" cy="1345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Discount Impact on Profitability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02204" y="2214801"/>
            <a:ext cx="7712392" cy="1210270"/>
          </a:xfrm>
          <a:prstGeom prst="roundRect">
            <a:avLst>
              <a:gd name="adj" fmla="val 709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14254" y="2426851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No Discount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14254" y="2885837"/>
            <a:ext cx="728829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profit margins, but potentially lower sales volume.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2204" y="3629501"/>
            <a:ext cx="7712392" cy="1210270"/>
          </a:xfrm>
          <a:prstGeom prst="roundRect">
            <a:avLst>
              <a:gd name="adj" fmla="val 709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14254" y="3841552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0-10% Discount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414254" y="4300538"/>
            <a:ext cx="728829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Balanced profit and volume, attractive to most customers.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2204" y="5044202"/>
            <a:ext cx="7712392" cy="1210270"/>
          </a:xfrm>
          <a:prstGeom prst="roundRect">
            <a:avLst>
              <a:gd name="adj" fmla="val 709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14254" y="5256252"/>
            <a:ext cx="2711768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10-20% Discount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14254" y="5715238"/>
            <a:ext cx="728829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Increased sales, with a moderate reduction in profit per unit.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2204" y="6458903"/>
            <a:ext cx="7712392" cy="1210270"/>
          </a:xfrm>
          <a:prstGeom prst="roundRect">
            <a:avLst>
              <a:gd name="adj" fmla="val 709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14254" y="6670953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20%+ Discount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414254" y="7129939"/>
            <a:ext cx="728829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volume, but significantly reduced profit. Used for clearance.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9578" y="665321"/>
            <a:ext cx="7817644" cy="1246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Top Profitable Sub-Categories per Category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9578" y="2196346"/>
            <a:ext cx="947499" cy="11370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81280" y="2385774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Electronics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381280" y="2811066"/>
            <a:ext cx="658594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Laptops, Smartphones, and Smart Home Devices.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9578" y="3333393"/>
            <a:ext cx="947499" cy="11370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81280" y="3522821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Apparel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381280" y="3948113"/>
            <a:ext cx="658594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Outerwear, Footwear, and Accessories.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578" y="4470440"/>
            <a:ext cx="947499" cy="11370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81280" y="4659868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Home Goods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381280" y="5085159"/>
            <a:ext cx="658594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Furniture, Kitchen Appliances, and Decor.</a:t>
            </a:r>
            <a:endParaRPr lang="en-US" sz="14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9578" y="5607487"/>
            <a:ext cx="947499" cy="113704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381280" y="5796915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Books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7381280" y="6222206"/>
            <a:ext cx="658594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Fiction, Non-Fiction, and Children's Books.</a:t>
            </a:r>
            <a:endParaRPr lang="en-US" sz="1450" dirty="0"/>
          </a:p>
        </p:txBody>
      </p:sp>
      <p:sp>
        <p:nvSpPr>
          <p:cNvPr id="16" name="Text 9"/>
          <p:cNvSpPr/>
          <p:nvPr/>
        </p:nvSpPr>
        <p:spPr>
          <a:xfrm>
            <a:off x="6149578" y="6957655"/>
            <a:ext cx="781764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Identifying top profitable sub-categories per category helps optimize product offerings. This detailed breakdown ensures focus on high-yield products across all segments.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2025-06-10T11:16:34Z</dcterms:created>
  <dcterms:modified xsi:type="dcterms:W3CDTF">2025-06-10T11:16:34Z</dcterms:modified>
</cp:coreProperties>
</file>